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8" r:id="rId1"/>
  </p:sldMasterIdLst>
  <p:sldIdLst>
    <p:sldId id="256" r:id="rId2"/>
    <p:sldId id="257" r:id="rId3"/>
    <p:sldId id="260" r:id="rId4"/>
    <p:sldId id="258" r:id="rId5"/>
    <p:sldId id="259"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85" d="100"/>
          <a:sy n="85" d="100"/>
        </p:scale>
        <p:origin x="-5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3748BCE-537B-430E-BB2B-4A55A3771E14}" type="datetimeFigureOut">
              <a:rPr lang="ar-IQ" smtClean="0"/>
              <a:pPr/>
              <a:t>01/04/1432</a:t>
            </a:fld>
            <a:endParaRPr lang="ar-IQ"/>
          </a:p>
        </p:txBody>
      </p:sp>
      <p:sp>
        <p:nvSpPr>
          <p:cNvPr id="17" name="Footer Placeholder 16"/>
          <p:cNvSpPr>
            <a:spLocks noGrp="1"/>
          </p:cNvSpPr>
          <p:nvPr>
            <p:ph type="ftr" sz="quarter" idx="11"/>
          </p:nvPr>
        </p:nvSpPr>
        <p:spPr/>
        <p:txBody>
          <a:bodyPr/>
          <a:lstStyle/>
          <a:p>
            <a:endParaRPr lang="ar-IQ"/>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1F189AC-E22B-4D07-9A46-3C7494560783}" type="slidenum">
              <a:rPr lang="ar-IQ" smtClean="0"/>
              <a:pPr/>
              <a:t>‹#›</a:t>
            </a:fld>
            <a:endParaRPr lang="ar-IQ"/>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748BCE-537B-430E-BB2B-4A55A3771E14}" type="datetimeFigureOut">
              <a:rPr lang="ar-IQ" smtClean="0"/>
              <a:pPr/>
              <a:t>01/04/1432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1F189AC-E22B-4D07-9A46-3C7494560783}"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C1F189AC-E22B-4D07-9A46-3C7494560783}" type="slidenum">
              <a:rPr lang="ar-IQ" smtClean="0"/>
              <a:pPr/>
              <a:t>‹#›</a:t>
            </a:fld>
            <a:endParaRPr lang="ar-IQ"/>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748BCE-537B-430E-BB2B-4A55A3771E14}" type="datetimeFigureOut">
              <a:rPr lang="ar-IQ" smtClean="0"/>
              <a:pPr/>
              <a:t>01/04/1432</a:t>
            </a:fld>
            <a:endParaRPr lang="ar-IQ"/>
          </a:p>
        </p:txBody>
      </p:sp>
      <p:sp>
        <p:nvSpPr>
          <p:cNvPr id="5" name="Footer Placeholder 4"/>
          <p:cNvSpPr>
            <a:spLocks noGrp="1"/>
          </p:cNvSpPr>
          <p:nvPr>
            <p:ph type="ftr" sz="quarter" idx="11"/>
          </p:nvPr>
        </p:nvSpPr>
        <p:spPr/>
        <p:txBody>
          <a:bodyPr/>
          <a:lstStyle/>
          <a:p>
            <a:endParaRPr lang="ar-IQ"/>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3748BCE-537B-430E-BB2B-4A55A3771E14}" type="datetimeFigureOut">
              <a:rPr lang="ar-IQ" smtClean="0"/>
              <a:pPr/>
              <a:t>01/04/1432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4361688" y="1026372"/>
            <a:ext cx="457200" cy="441325"/>
          </a:xfrm>
        </p:spPr>
        <p:txBody>
          <a:bodyPr/>
          <a:lstStyle/>
          <a:p>
            <a:fld id="{C1F189AC-E22B-4D07-9A46-3C7494560783}" type="slidenum">
              <a:rPr lang="ar-IQ" smtClean="0"/>
              <a:pPr/>
              <a:t>‹#›</a:t>
            </a:fld>
            <a:endParaRPr lang="ar-IQ"/>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ar-IQ"/>
          </a:p>
        </p:txBody>
      </p:sp>
      <p:sp>
        <p:nvSpPr>
          <p:cNvPr id="4" name="Date Placeholder 3"/>
          <p:cNvSpPr>
            <a:spLocks noGrp="1"/>
          </p:cNvSpPr>
          <p:nvPr>
            <p:ph type="dt" sz="half" idx="10"/>
          </p:nvPr>
        </p:nvSpPr>
        <p:spPr/>
        <p:txBody>
          <a:bodyPr/>
          <a:lstStyle/>
          <a:p>
            <a:fld id="{43748BCE-537B-430E-BB2B-4A55A3771E14}" type="datetimeFigureOut">
              <a:rPr lang="ar-IQ" smtClean="0"/>
              <a:pPr/>
              <a:t>01/04/1432</a:t>
            </a:fld>
            <a:endParaRPr lang="ar-IQ"/>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1F189AC-E22B-4D07-9A46-3C7494560783}" type="slidenum">
              <a:rPr lang="ar-IQ" smtClean="0"/>
              <a:pPr/>
              <a:t>‹#›</a:t>
            </a:fld>
            <a:endParaRPr lang="ar-IQ"/>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3748BCE-537B-430E-BB2B-4A55A3771E14}" type="datetimeFigureOut">
              <a:rPr lang="ar-IQ" smtClean="0"/>
              <a:pPr/>
              <a:t>01/04/1432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1F189AC-E22B-4D07-9A46-3C7494560783}" type="slidenum">
              <a:rPr lang="ar-IQ" smtClean="0"/>
              <a:pPr/>
              <a:t>‹#›</a:t>
            </a:fld>
            <a:endParaRPr lang="ar-IQ"/>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3748BCE-537B-430E-BB2B-4A55A3771E14}" type="datetimeFigureOut">
              <a:rPr lang="ar-IQ" smtClean="0"/>
              <a:pPr/>
              <a:t>01/04/1432</a:t>
            </a:fld>
            <a:endParaRPr lang="ar-IQ"/>
          </a:p>
        </p:txBody>
      </p:sp>
      <p:sp>
        <p:nvSpPr>
          <p:cNvPr id="8" name="Footer Placeholder 7"/>
          <p:cNvSpPr>
            <a:spLocks noGrp="1"/>
          </p:cNvSpPr>
          <p:nvPr>
            <p:ph type="ftr" sz="quarter" idx="11"/>
          </p:nvPr>
        </p:nvSpPr>
        <p:spPr>
          <a:xfrm>
            <a:off x="304800" y="6409944"/>
            <a:ext cx="3581400" cy="365760"/>
          </a:xfrm>
        </p:spPr>
        <p:txBody>
          <a:bodyPr/>
          <a:lstStyle/>
          <a:p>
            <a:endParaRPr lang="ar-IQ"/>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1F189AC-E22B-4D07-9A46-3C7494560783}" type="slidenum">
              <a:rPr lang="ar-IQ" smtClean="0"/>
              <a:pPr/>
              <a:t>‹#›</a:t>
            </a:fld>
            <a:endParaRPr lang="ar-IQ"/>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3748BCE-537B-430E-BB2B-4A55A3771E14}" type="datetimeFigureOut">
              <a:rPr lang="ar-IQ" smtClean="0"/>
              <a:pPr/>
              <a:t>01/04/1432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a:xfrm>
            <a:off x="4343400" y="1036020"/>
            <a:ext cx="457200" cy="441325"/>
          </a:xfrm>
        </p:spPr>
        <p:txBody>
          <a:bodyPr/>
          <a:lstStyle/>
          <a:p>
            <a:fld id="{C1F189AC-E22B-4D07-9A46-3C7494560783}"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3748BCE-537B-430E-BB2B-4A55A3771E14}" type="datetimeFigureOut">
              <a:rPr lang="ar-IQ" smtClean="0"/>
              <a:pPr/>
              <a:t>01/04/1432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1F189AC-E22B-4D07-9A46-3C7494560783}"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1F189AC-E22B-4D07-9A46-3C7494560783}" type="slidenum">
              <a:rPr lang="ar-IQ" smtClean="0"/>
              <a:pPr/>
              <a:t>‹#›</a:t>
            </a:fld>
            <a:endParaRPr lang="ar-IQ"/>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3748BCE-537B-430E-BB2B-4A55A3771E14}" type="datetimeFigureOut">
              <a:rPr lang="ar-IQ" smtClean="0"/>
              <a:pPr/>
              <a:t>01/04/1432</a:t>
            </a:fld>
            <a:endParaRPr lang="ar-IQ"/>
          </a:p>
        </p:txBody>
      </p:sp>
      <p:sp>
        <p:nvSpPr>
          <p:cNvPr id="6" name="Footer Placeholder 5"/>
          <p:cNvSpPr>
            <a:spLocks noGrp="1"/>
          </p:cNvSpPr>
          <p:nvPr>
            <p:ph type="ftr" sz="quarter" idx="11"/>
          </p:nvPr>
        </p:nvSpPr>
        <p:spPr>
          <a:xfrm>
            <a:off x="301752" y="6410848"/>
            <a:ext cx="3383280" cy="365760"/>
          </a:xfrm>
        </p:spPr>
        <p:txBody>
          <a:bodyPr/>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C1F189AC-E22B-4D07-9A46-3C7494560783}" type="slidenum">
              <a:rPr lang="ar-IQ" smtClean="0"/>
              <a:pPr/>
              <a:t>‹#›</a:t>
            </a:fld>
            <a:endParaRPr lang="ar-IQ"/>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3748BCE-537B-430E-BB2B-4A55A3771E14}" type="datetimeFigureOut">
              <a:rPr lang="ar-IQ" smtClean="0"/>
              <a:pPr/>
              <a:t>01/04/1432</a:t>
            </a:fld>
            <a:endParaRPr lang="ar-IQ"/>
          </a:p>
        </p:txBody>
      </p:sp>
      <p:sp>
        <p:nvSpPr>
          <p:cNvPr id="6" name="Footer Placeholder 5"/>
          <p:cNvSpPr>
            <a:spLocks noGrp="1"/>
          </p:cNvSpPr>
          <p:nvPr>
            <p:ph type="ftr" sz="quarter" idx="11"/>
          </p:nvPr>
        </p:nvSpPr>
        <p:spPr>
          <a:xfrm>
            <a:off x="301752" y="6410848"/>
            <a:ext cx="3584448" cy="365760"/>
          </a:xfrm>
        </p:spPr>
        <p:txBody>
          <a:bodyPr/>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3748BCE-537B-430E-BB2B-4A55A3771E14}" type="datetimeFigureOut">
              <a:rPr lang="ar-IQ" smtClean="0"/>
              <a:pPr/>
              <a:t>01/04/1432</a:t>
            </a:fld>
            <a:endParaRPr lang="ar-IQ"/>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ar-IQ"/>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1F189AC-E22B-4D07-9A46-3C7494560783}" type="slidenum">
              <a:rPr lang="ar-IQ" smtClean="0"/>
              <a:pPr/>
              <a:t>‹#›</a:t>
            </a:fld>
            <a:endParaRPr lang="ar-IQ"/>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86314" y="2786058"/>
            <a:ext cx="4000528" cy="3000396"/>
          </a:xfrm>
        </p:spPr>
        <p:txBody>
          <a:bodyPr>
            <a:normAutofit/>
          </a:bodyPr>
          <a:lstStyle/>
          <a:p>
            <a:pPr lvl="0" algn="justLow"/>
            <a:r>
              <a:rPr lang="ar-SA" sz="2000" dirty="0" smtClean="0">
                <a:solidFill>
                  <a:srgbClr val="000099"/>
                </a:solidFill>
                <a:effectLst>
                  <a:outerShdw blurRad="38100" dist="38100" dir="2700000" algn="tl">
                    <a:srgbClr val="000000">
                      <a:alpha val="43137"/>
                    </a:srgbClr>
                  </a:outerShdw>
                </a:effectLst>
                <a:cs typeface="Simplified Arabic" pitchFamily="2" charset="-78"/>
              </a:rPr>
              <a:t>- تحظى المصانع الصغيرة والمتوسطة باهتمام مخططي السياسات الاقتصادية والاجتماعية في مختلف دول العالم المتقدم منها والنامي على حد سواء وذلك انطلاقاً من الدور الذي تضطلع به هذه الصناعات في تحقيق الأهداف الاقتصادية والاجتماعية.</a:t>
            </a:r>
            <a:endParaRPr lang="en-US" sz="2000" dirty="0" smtClean="0">
              <a:solidFill>
                <a:srgbClr val="000099"/>
              </a:solidFill>
              <a:effectLst>
                <a:outerShdw blurRad="38100" dist="38100" dir="2700000" algn="tl">
                  <a:srgbClr val="000000">
                    <a:alpha val="43137"/>
                  </a:srgbClr>
                </a:outerShdw>
              </a:effectLst>
              <a:cs typeface="Simplified Arabic" pitchFamily="2" charset="-78"/>
            </a:endParaRPr>
          </a:p>
          <a:p>
            <a:pPr algn="r"/>
            <a:endParaRPr lang="ar-IQ" dirty="0"/>
          </a:p>
        </p:txBody>
      </p:sp>
      <p:sp>
        <p:nvSpPr>
          <p:cNvPr id="2" name="Title 1"/>
          <p:cNvSpPr>
            <a:spLocks noGrp="1"/>
          </p:cNvSpPr>
          <p:nvPr>
            <p:ph type="ctrTitle"/>
          </p:nvPr>
        </p:nvSpPr>
        <p:spPr/>
        <p:txBody>
          <a:bodyPr>
            <a:normAutofit fontScale="90000"/>
          </a:bodyPr>
          <a:lstStyle/>
          <a:p>
            <a:r>
              <a:rPr lang="ar-SA" dirty="0" smtClean="0"/>
              <a:t> </a:t>
            </a:r>
            <a:r>
              <a:rPr lang="en-US" dirty="0" smtClean="0"/>
              <a:t/>
            </a:r>
            <a:br>
              <a:rPr lang="en-US" dirty="0" smtClean="0"/>
            </a:br>
            <a:r>
              <a:rPr lang="ar-SA" b="1" i="1" u="sng" dirty="0" smtClean="0"/>
              <a:t>تطوير الصناعات الصغيرة والمتوسطة في العراق</a:t>
            </a:r>
            <a:r>
              <a:rPr lang="en-US" dirty="0" smtClean="0"/>
              <a:t/>
            </a:r>
            <a:br>
              <a:rPr lang="en-US" dirty="0" smtClean="0"/>
            </a:br>
            <a:endParaRPr lang="ar-IQ" dirty="0"/>
          </a:p>
        </p:txBody>
      </p:sp>
      <p:sp>
        <p:nvSpPr>
          <p:cNvPr id="4" name="Subtitle 2"/>
          <p:cNvSpPr txBox="1">
            <a:spLocks/>
          </p:cNvSpPr>
          <p:nvPr/>
        </p:nvSpPr>
        <p:spPr>
          <a:xfrm>
            <a:off x="357158" y="2971800"/>
            <a:ext cx="4000528" cy="1752600"/>
          </a:xfrm>
          <a:prstGeom prst="rect">
            <a:avLst/>
          </a:prstGeom>
        </p:spPr>
        <p:txBody>
          <a:bodyPr vert="horz">
            <a:normAutofit/>
          </a:bodyPr>
          <a:lstStyle/>
          <a:p>
            <a:pPr marL="0" marR="0" lvl="0" indent="0" algn="ctr" defTabSz="914400" rtl="1" eaLnBrk="1" fontAlgn="auto" latinLnBrk="0" hangingPunct="1">
              <a:lnSpc>
                <a:spcPct val="100000"/>
              </a:lnSpc>
              <a:spcBef>
                <a:spcPct val="20000"/>
              </a:spcBef>
              <a:spcAft>
                <a:spcPts val="0"/>
              </a:spcAft>
              <a:buClr>
                <a:schemeClr val="accent1"/>
              </a:buClr>
              <a:buSzPct val="85000"/>
              <a:buFont typeface="Wingdings 2"/>
              <a:buNone/>
              <a:tabLst/>
              <a:defRPr/>
            </a:pPr>
            <a:endParaRPr kumimoji="0" lang="ar-IQ" sz="1600" b="1" i="0" u="none" strike="noStrike" kern="1200" cap="all" spc="250" normalizeH="0" baseline="0" noProof="0" dirty="0">
              <a:ln>
                <a:noFill/>
              </a:ln>
              <a:solidFill>
                <a:schemeClr val="tx2"/>
              </a:solidFill>
              <a:effectLst/>
              <a:uLnTx/>
              <a:uFillTx/>
              <a:latin typeface="+mn-lt"/>
              <a:ea typeface="+mn-ea"/>
              <a:cs typeface="+mn-cs"/>
            </a:endParaRPr>
          </a:p>
        </p:txBody>
      </p:sp>
      <p:sp>
        <p:nvSpPr>
          <p:cNvPr id="5" name="Subtitle 2"/>
          <p:cNvSpPr txBox="1">
            <a:spLocks/>
          </p:cNvSpPr>
          <p:nvPr/>
        </p:nvSpPr>
        <p:spPr>
          <a:xfrm>
            <a:off x="714348" y="2857496"/>
            <a:ext cx="4000528" cy="1752600"/>
          </a:xfrm>
          <a:prstGeom prst="rect">
            <a:avLst/>
          </a:prstGeom>
        </p:spPr>
        <p:txBody>
          <a:bodyPr vert="horz">
            <a:normAutofit/>
          </a:bodyPr>
          <a:lstStyle/>
          <a:p>
            <a:pPr marL="0" marR="0" lvl="0" indent="0" algn="ctr" defTabSz="914400" rtl="1" eaLnBrk="1" fontAlgn="auto" latinLnBrk="0" hangingPunct="1">
              <a:lnSpc>
                <a:spcPct val="100000"/>
              </a:lnSpc>
              <a:spcBef>
                <a:spcPct val="20000"/>
              </a:spcBef>
              <a:spcAft>
                <a:spcPts val="0"/>
              </a:spcAft>
              <a:buClr>
                <a:schemeClr val="accent1"/>
              </a:buClr>
              <a:buSzPct val="85000"/>
              <a:buFont typeface="Wingdings 2"/>
              <a:buNone/>
              <a:tabLst/>
              <a:defRPr/>
            </a:pPr>
            <a:endParaRPr kumimoji="0" lang="ar-IQ" sz="1600" b="1" i="0" u="none" strike="noStrike" kern="1200" cap="all" spc="250" normalizeH="0" baseline="0" noProof="0" dirty="0">
              <a:ln>
                <a:noFill/>
              </a:ln>
              <a:solidFill>
                <a:schemeClr val="tx2"/>
              </a:solidFill>
              <a:effectLst/>
              <a:uLnTx/>
              <a:uFillTx/>
              <a:latin typeface="+mn-lt"/>
              <a:ea typeface="+mn-ea"/>
              <a:cs typeface="+mn-cs"/>
            </a:endParaRPr>
          </a:p>
        </p:txBody>
      </p:sp>
      <p:sp>
        <p:nvSpPr>
          <p:cNvPr id="6" name="Subtitle 2"/>
          <p:cNvSpPr txBox="1">
            <a:spLocks/>
          </p:cNvSpPr>
          <p:nvPr/>
        </p:nvSpPr>
        <p:spPr>
          <a:xfrm>
            <a:off x="571472" y="2857496"/>
            <a:ext cx="4000528" cy="1752600"/>
          </a:xfrm>
          <a:prstGeom prst="rect">
            <a:avLst/>
          </a:prstGeom>
        </p:spPr>
        <p:txBody>
          <a:bodyPr vert="horz">
            <a:normAutofit/>
          </a:bodyPr>
          <a:lstStyle/>
          <a:p>
            <a:pPr marL="0" marR="0" lvl="0" indent="0" algn="ctr" defTabSz="914400" rtl="1" eaLnBrk="1" fontAlgn="auto" latinLnBrk="0" hangingPunct="1">
              <a:lnSpc>
                <a:spcPct val="100000"/>
              </a:lnSpc>
              <a:spcBef>
                <a:spcPct val="20000"/>
              </a:spcBef>
              <a:spcAft>
                <a:spcPts val="0"/>
              </a:spcAft>
              <a:buClr>
                <a:schemeClr val="accent1"/>
              </a:buClr>
              <a:buSzPct val="85000"/>
              <a:buFont typeface="Wingdings 2"/>
              <a:buNone/>
              <a:tabLst/>
              <a:defRPr/>
            </a:pPr>
            <a:endParaRPr kumimoji="0" lang="ar-IQ" sz="1600" b="1" i="0" u="none" strike="noStrike" kern="1200" cap="all" spc="250" normalizeH="0" baseline="0" noProof="0" dirty="0">
              <a:ln>
                <a:noFill/>
              </a:ln>
              <a:solidFill>
                <a:schemeClr val="tx2"/>
              </a:solidFill>
              <a:effectLst/>
              <a:uLnTx/>
              <a:uFillTx/>
              <a:latin typeface="+mn-lt"/>
              <a:ea typeface="+mn-ea"/>
              <a:cs typeface="+mn-cs"/>
            </a:endParaRPr>
          </a:p>
        </p:txBody>
      </p:sp>
      <p:sp>
        <p:nvSpPr>
          <p:cNvPr id="8" name="Rectangle 7"/>
          <p:cNvSpPr/>
          <p:nvPr/>
        </p:nvSpPr>
        <p:spPr>
          <a:xfrm>
            <a:off x="357158" y="2857496"/>
            <a:ext cx="4214842" cy="2462213"/>
          </a:xfrm>
          <a:prstGeom prst="rect">
            <a:avLst/>
          </a:prstGeom>
        </p:spPr>
        <p:txBody>
          <a:bodyPr wrap="square">
            <a:spAutoFit/>
          </a:bodyPr>
          <a:lstStyle/>
          <a:p>
            <a:pPr algn="l"/>
            <a:r>
              <a:rPr lang="en-US" sz="2200" dirty="0" smtClean="0">
                <a:solidFill>
                  <a:schemeClr val="accent1">
                    <a:lumMod val="75000"/>
                  </a:schemeClr>
                </a:solidFill>
                <a:effectLst>
                  <a:outerShdw blurRad="38100" dist="38100" dir="2700000" algn="tl">
                    <a:srgbClr val="000000">
                      <a:alpha val="43137"/>
                    </a:srgbClr>
                  </a:outerShdw>
                </a:effectLst>
              </a:rPr>
              <a:t>- </a:t>
            </a:r>
            <a:r>
              <a:rPr lang="en-US" sz="2200" dirty="0" err="1" smtClean="0">
                <a:solidFill>
                  <a:srgbClr val="000099"/>
                </a:solidFill>
                <a:effectLst>
                  <a:outerShdw blurRad="38100" dist="38100" dir="2700000" algn="tl">
                    <a:srgbClr val="000000">
                      <a:alpha val="43137"/>
                    </a:srgbClr>
                  </a:outerShdw>
                </a:effectLst>
              </a:rPr>
              <a:t>SMEs</a:t>
            </a:r>
            <a:r>
              <a:rPr lang="en-US" sz="2200" dirty="0" smtClean="0">
                <a:solidFill>
                  <a:srgbClr val="000099"/>
                </a:solidFill>
                <a:effectLst>
                  <a:outerShdw blurRad="38100" dist="38100" dir="2700000" algn="tl">
                    <a:srgbClr val="000000">
                      <a:alpha val="43137"/>
                    </a:srgbClr>
                  </a:outerShdw>
                </a:effectLst>
              </a:rPr>
              <a:t> highly considered by the planner of social and economic policy in the advance and developed countries alike. Starting  from its essential role in achieving social and </a:t>
            </a:r>
            <a:r>
              <a:rPr lang="ar-IQ" sz="2200" dirty="0" smtClean="0">
                <a:solidFill>
                  <a:srgbClr val="000099"/>
                </a:solidFill>
                <a:effectLst>
                  <a:outerShdw blurRad="38100" dist="38100" dir="2700000" algn="tl">
                    <a:srgbClr val="000000">
                      <a:alpha val="43137"/>
                    </a:srgbClr>
                  </a:outerShdw>
                </a:effectLst>
              </a:rPr>
              <a:t>.</a:t>
            </a:r>
            <a:r>
              <a:rPr lang="en-US" sz="2200" dirty="0" smtClean="0">
                <a:solidFill>
                  <a:srgbClr val="000099"/>
                </a:solidFill>
                <a:effectLst>
                  <a:outerShdw blurRad="38100" dist="38100" dir="2700000" algn="tl">
                    <a:srgbClr val="000000">
                      <a:alpha val="43137"/>
                    </a:srgbClr>
                  </a:outerShdw>
                </a:effectLst>
              </a:rPr>
              <a:t>economic goals</a:t>
            </a:r>
            <a:endParaRPr lang="ar-IQ" sz="2200" dirty="0">
              <a:solidFill>
                <a:srgbClr val="000099"/>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ox(in)">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ox(in)">
                                      <p:cBhvr>
                                        <p:cTn id="1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628" y="1285860"/>
            <a:ext cx="3805044" cy="5241816"/>
          </a:xfrm>
        </p:spPr>
        <p:txBody>
          <a:bodyPr/>
          <a:lstStyle/>
          <a:p>
            <a:pPr algn="justLow"/>
            <a:r>
              <a:rPr lang="ar-SA" dirty="0" smtClean="0"/>
              <a:t> </a:t>
            </a:r>
            <a:r>
              <a:rPr lang="ar-SA" dirty="0" smtClean="0">
                <a:solidFill>
                  <a:srgbClr val="000099"/>
                </a:solidFill>
                <a:effectLst>
                  <a:outerShdw blurRad="38100" dist="38100" dir="2700000" algn="tl">
                    <a:srgbClr val="000000">
                      <a:alpha val="43137"/>
                    </a:srgbClr>
                  </a:outerShdw>
                </a:effectLst>
              </a:rPr>
              <a:t>إذ تؤكد تجارب العديد من هذه الدول مثل الولايات المتحدة واليابان والصين والهند والمانيا وفرنسا وغيرها من البلدان الاوربية والاسيوية ان دعم وتشجيع المنشات الصناعية الصغيرة والمتوسطة في اطار بيئة وتشريعات مؤسسية قد حقق طفرة نوعية في تعزيز وتنمية الموارد الاقتصادية.</a:t>
            </a:r>
            <a:endParaRPr lang="ar-IQ" dirty="0">
              <a:solidFill>
                <a:srgbClr val="000099"/>
              </a:solidFill>
              <a:effectLst>
                <a:outerShdw blurRad="38100" dist="38100" dir="2700000" algn="tl">
                  <a:srgbClr val="000000">
                    <a:alpha val="43137"/>
                  </a:srgbClr>
                </a:outerShdw>
              </a:effectLst>
            </a:endParaRPr>
          </a:p>
        </p:txBody>
      </p:sp>
      <p:sp>
        <p:nvSpPr>
          <p:cNvPr id="6" name="Content Placeholder 2"/>
          <p:cNvSpPr txBox="1">
            <a:spLocks/>
          </p:cNvSpPr>
          <p:nvPr/>
        </p:nvSpPr>
        <p:spPr>
          <a:xfrm>
            <a:off x="642910" y="1142984"/>
            <a:ext cx="3805044" cy="5108464"/>
          </a:xfrm>
          <a:prstGeom prst="rect">
            <a:avLst/>
          </a:prstGeom>
        </p:spPr>
        <p:txBody>
          <a:bodyPr vert="horz">
            <a:normAutofit lnSpcReduction="10000"/>
          </a:bodyPr>
          <a:lstStyle/>
          <a:p>
            <a:pPr algn="justLow" rtl="0" fontAlgn="t"/>
            <a:endParaRPr lang="ar-SA" sz="2700" dirty="0" smtClean="0">
              <a:solidFill>
                <a:srgbClr val="000099"/>
              </a:solidFill>
            </a:endParaRPr>
          </a:p>
          <a:p>
            <a:pPr algn="l" rtl="0" fontAlgn="t"/>
            <a:r>
              <a:rPr lang="en-US" sz="2200" dirty="0" smtClean="0">
                <a:solidFill>
                  <a:srgbClr val="000099"/>
                </a:solidFill>
                <a:effectLst>
                  <a:outerShdw blurRad="38100" dist="38100" dir="2700000" algn="tl">
                    <a:srgbClr val="000000">
                      <a:alpha val="43137"/>
                    </a:srgbClr>
                  </a:outerShdw>
                </a:effectLst>
              </a:rPr>
              <a:t>Through the experiments of many countries , around the world like United State ;Japan ; China ; India ;Germany ; France and other European and Asian   countries    encourage and support  </a:t>
            </a:r>
            <a:r>
              <a:rPr lang="en-US" sz="2200" dirty="0" err="1" smtClean="0">
                <a:solidFill>
                  <a:srgbClr val="000099"/>
                </a:solidFill>
                <a:effectLst>
                  <a:outerShdw blurRad="38100" dist="38100" dir="2700000" algn="tl">
                    <a:srgbClr val="000000">
                      <a:alpha val="43137"/>
                    </a:srgbClr>
                  </a:outerShdw>
                </a:effectLst>
              </a:rPr>
              <a:t>SMEs</a:t>
            </a:r>
            <a:r>
              <a:rPr lang="en-US" sz="2200" dirty="0" smtClean="0">
                <a:solidFill>
                  <a:srgbClr val="000099"/>
                </a:solidFill>
                <a:effectLst>
                  <a:outerShdw blurRad="38100" dist="38100" dir="2700000" algn="tl">
                    <a:srgbClr val="000000">
                      <a:alpha val="43137"/>
                    </a:srgbClr>
                  </a:outerShdw>
                </a:effectLst>
              </a:rPr>
              <a:t> in the frame of the institutional legislative environment achieve paradigm shift in developing and strengthen economic resources.</a:t>
            </a:r>
          </a:p>
          <a:p>
            <a:pPr algn="justLow" rtl="0"/>
            <a:r>
              <a:rPr lang="ar-IQ" sz="2800" b="1" dirty="0" smtClean="0">
                <a:solidFill>
                  <a:srgbClr val="000099"/>
                </a:solidFill>
              </a:rPr>
              <a:t> </a:t>
            </a:r>
            <a:endParaRPr lang="en-US" sz="2800" dirty="0" smtClean="0">
              <a:solidFill>
                <a:srgbClr val="000099"/>
              </a:solidFill>
            </a:endParaRPr>
          </a:p>
          <a:p>
            <a:pPr marL="274320" marR="0" lvl="0" indent="-274320" algn="justLow" defTabSz="914400" rtl="1"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ar-IQ" sz="2700" b="0" i="0" u="none" strike="noStrike" kern="1200" cap="none" spc="0" normalizeH="0" baseline="0" noProof="0" dirty="0">
              <a:ln>
                <a:noFill/>
              </a:ln>
              <a:solidFill>
                <a:schemeClr val="accent1">
                  <a:lumMod val="75000"/>
                </a:schemeClr>
              </a:solidFill>
              <a:effectLst>
                <a:outerShdw blurRad="38100" dist="38100" dir="2700000" algn="tl">
                  <a:srgbClr val="000000">
                    <a:alpha val="43137"/>
                  </a:srgbClr>
                </a:outerShdw>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2000" fill="hold"/>
                                        <p:tgtEl>
                                          <p:spTgt spid="6"/>
                                        </p:tgtEl>
                                        <p:attrNameLst>
                                          <p:attrName>ppt_x</p:attrName>
                                        </p:attrNameLst>
                                      </p:cBhvr>
                                      <p:tavLst>
                                        <p:tav tm="0">
                                          <p:val>
                                            <p:strVal val="#ppt_x"/>
                                          </p:val>
                                        </p:tav>
                                        <p:tav tm="100000">
                                          <p:val>
                                            <p:strVal val="#ppt_x"/>
                                          </p:val>
                                        </p:tav>
                                      </p:tavLst>
                                    </p:anim>
                                    <p:anim calcmode="lin" valueType="num">
                                      <p:cBhvr additive="base">
                                        <p:cTn id="14" dur="2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lvl="0"/>
            <a:r>
              <a:rPr lang="ar-SA" sz="2400" dirty="0" smtClean="0"/>
              <a:t>دعم النمو الاقتصادي والازدهار وتنشيط العجلة الاقتصادية</a:t>
            </a:r>
            <a:r>
              <a:rPr lang="en-US" sz="2400" dirty="0" smtClean="0"/>
              <a:t>.</a:t>
            </a:r>
          </a:p>
          <a:p>
            <a:pPr lvl="0"/>
            <a:r>
              <a:rPr lang="ar-SA" sz="2400" dirty="0" smtClean="0"/>
              <a:t>توفير فرص العمل وتعزيز سياسة مكافحة البطالة والحد من الفقر المزمن</a:t>
            </a:r>
            <a:r>
              <a:rPr lang="en-US" sz="2400" dirty="0" smtClean="0"/>
              <a:t>.</a:t>
            </a:r>
          </a:p>
          <a:p>
            <a:pPr lvl="0"/>
            <a:r>
              <a:rPr lang="ar-SA" sz="2400" dirty="0" smtClean="0"/>
              <a:t>مضاعفة القيمة المضافة للناتج المحلي الصناعي</a:t>
            </a:r>
            <a:r>
              <a:rPr lang="en-US" sz="2400" dirty="0" smtClean="0"/>
              <a:t>.</a:t>
            </a:r>
          </a:p>
          <a:p>
            <a:pPr lvl="0"/>
            <a:r>
              <a:rPr lang="ar-SA" sz="2400" dirty="0" smtClean="0"/>
              <a:t>تكوين روابط أمامية وخلفية للقطاع الخاص الكبير من خلال شبكة الإمداد والتوزيع والصيانة وتزويد هذه المشاريع بالخدمات</a:t>
            </a:r>
            <a:r>
              <a:rPr lang="en-US" sz="2400" dirty="0" smtClean="0"/>
              <a:t>.</a:t>
            </a:r>
          </a:p>
          <a:p>
            <a:pPr lvl="0"/>
            <a:r>
              <a:rPr lang="ar-SA" sz="2400" dirty="0" smtClean="0"/>
              <a:t>جذب الاستثمارات الأجنبية واستغلال الموارد المتاحة وتعزيز القدرات التنافسية وتنمية الطاقات البشرية والتقنية</a:t>
            </a:r>
            <a:r>
              <a:rPr lang="en-US" sz="2400" dirty="0" smtClean="0"/>
              <a:t>.</a:t>
            </a:r>
          </a:p>
          <a:p>
            <a:pPr lvl="0"/>
            <a:r>
              <a:rPr lang="ar-SA" sz="2400" dirty="0" smtClean="0"/>
              <a:t>قدرته العالية على خلق التجمعات الانتاجية التنافسية والتي تعمل على تعميق التكوين الرأسمالي من خلال خطوط وشبكات الارتباط التبادلية التي تعمل على تعميق القيمة المضافة المتولدة عن هذه الصناعات</a:t>
            </a:r>
            <a:r>
              <a:rPr lang="en-US" sz="2400" dirty="0" smtClean="0"/>
              <a:t>.</a:t>
            </a:r>
          </a:p>
          <a:p>
            <a:endParaRPr lang="ar-IQ" dirty="0"/>
          </a:p>
        </p:txBody>
      </p:sp>
      <p:sp>
        <p:nvSpPr>
          <p:cNvPr id="4" name="Title 3"/>
          <p:cNvSpPr>
            <a:spLocks noGrp="1"/>
          </p:cNvSpPr>
          <p:nvPr>
            <p:ph type="title"/>
          </p:nvPr>
        </p:nvSpPr>
        <p:spPr>
          <a:solidFill>
            <a:srgbClr val="FFFFFF"/>
          </a:solidFill>
        </p:spPr>
        <p:txBody>
          <a:bodyPr>
            <a:scene3d>
              <a:camera prst="orthographicFront"/>
              <a:lightRig rig="threePt" dir="t"/>
            </a:scene3d>
            <a:sp3d extrusionH="57150">
              <a:bevelT w="38100" h="38100" prst="relaxedInset"/>
            </a:sp3d>
          </a:bodyPr>
          <a:lstStyle/>
          <a:p>
            <a:r>
              <a:rPr lang="ar-SA" b="1" u="sng" dirty="0" smtClean="0">
                <a:ln w="18000">
                  <a:solidFill>
                    <a:schemeClr val="accent2">
                      <a:satMod val="140000"/>
                    </a:schemeClr>
                  </a:solidFill>
                  <a:prstDash val="solid"/>
                  <a:miter lim="800000"/>
                </a:ln>
                <a:solidFill>
                  <a:schemeClr val="accent1">
                    <a:lumMod val="75000"/>
                  </a:schemeClr>
                </a:solidFill>
                <a:effectLst>
                  <a:outerShdw blurRad="25500" dist="23000" dir="7020000" algn="tl">
                    <a:srgbClr val="000000">
                      <a:alpha val="50000"/>
                    </a:srgbClr>
                  </a:outerShdw>
                </a:effectLst>
              </a:rPr>
              <a:t>أهمية قطاع الصناعة الصغيرة والمتوسطة تكمن في تحقيق:-</a:t>
            </a:r>
            <a:endParaRPr lang="ar-IQ" b="1" dirty="0">
              <a:ln w="18000">
                <a:solidFill>
                  <a:schemeClr val="accent2">
                    <a:satMod val="140000"/>
                  </a:schemeClr>
                </a:solidFill>
                <a:prstDash val="solid"/>
                <a:miter lim="800000"/>
              </a:ln>
              <a:solidFill>
                <a:schemeClr val="accent1">
                  <a:lumMod val="75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ppt_x"/>
                                          </p:val>
                                        </p:tav>
                                        <p:tav tm="100000">
                                          <p:val>
                                            <p:strVal val="#ppt_x"/>
                                          </p:val>
                                        </p:tav>
                                      </p:tavLst>
                                    </p:anim>
                                    <p:anim calcmode="lin" valueType="num">
                                      <p:cBhvr additive="base">
                                        <p:cTn id="8"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85728"/>
            <a:ext cx="8534400" cy="928694"/>
          </a:xfrm>
        </p:spPr>
        <p:txBody>
          <a:bodyPr>
            <a:noAutofit/>
          </a:bodyPr>
          <a:lstStyle/>
          <a:p>
            <a:r>
              <a:rPr lang="en-US" sz="2000" b="1" i="1" u="sng" dirty="0" smtClean="0">
                <a:solidFill>
                  <a:srgbClr val="7030A0"/>
                </a:solidFill>
                <a:effectLst>
                  <a:outerShdw blurRad="38100" dist="38100" dir="2700000" algn="tl">
                    <a:srgbClr val="000000">
                      <a:alpha val="43137"/>
                    </a:srgbClr>
                  </a:outerShdw>
                </a:effectLst>
              </a:rPr>
              <a:t>The importance of the industrial sector of small and medium</a:t>
            </a:r>
            <a:br>
              <a:rPr lang="en-US" sz="2000" b="1" i="1" u="sng" dirty="0" smtClean="0">
                <a:solidFill>
                  <a:srgbClr val="7030A0"/>
                </a:solidFill>
                <a:effectLst>
                  <a:outerShdw blurRad="38100" dist="38100" dir="2700000" algn="tl">
                    <a:srgbClr val="000000">
                      <a:alpha val="43137"/>
                    </a:srgbClr>
                  </a:outerShdw>
                </a:effectLst>
              </a:rPr>
            </a:br>
            <a:r>
              <a:rPr lang="en-US" sz="2000" b="1" i="1" u="sng" dirty="0" smtClean="0">
                <a:solidFill>
                  <a:srgbClr val="7030A0"/>
                </a:solidFill>
                <a:effectLst>
                  <a:outerShdw blurRad="38100" dist="38100" dir="2700000" algn="tl">
                    <a:srgbClr val="000000">
                      <a:alpha val="43137"/>
                    </a:srgbClr>
                  </a:outerShdw>
                </a:effectLst>
              </a:rPr>
              <a:t> lies in to achieve the followings: - </a:t>
            </a:r>
            <a:r>
              <a:rPr lang="en-US" sz="2000" dirty="0" smtClean="0">
                <a:solidFill>
                  <a:srgbClr val="7030A0"/>
                </a:solidFill>
                <a:effectLst>
                  <a:outerShdw blurRad="38100" dist="38100" dir="2700000" algn="tl">
                    <a:srgbClr val="000000">
                      <a:alpha val="43137"/>
                    </a:srgbClr>
                  </a:outerShdw>
                </a:effectLst>
              </a:rPr>
              <a:t/>
            </a:r>
            <a:br>
              <a:rPr lang="en-US" sz="2000" dirty="0" smtClean="0">
                <a:solidFill>
                  <a:srgbClr val="7030A0"/>
                </a:solidFill>
                <a:effectLst>
                  <a:outerShdw blurRad="38100" dist="38100" dir="2700000" algn="tl">
                    <a:srgbClr val="000000">
                      <a:alpha val="43137"/>
                    </a:srgbClr>
                  </a:outerShdw>
                </a:effectLst>
              </a:rPr>
            </a:br>
            <a:endParaRPr lang="ar-IQ" sz="2000" dirty="0">
              <a:solidFill>
                <a:srgbClr val="7030A0"/>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01752" y="1285860"/>
            <a:ext cx="8503920" cy="4813188"/>
          </a:xfrm>
        </p:spPr>
        <p:txBody>
          <a:bodyPr>
            <a:normAutofit fontScale="62500" lnSpcReduction="20000"/>
          </a:bodyPr>
          <a:lstStyle/>
          <a:p>
            <a:pPr algn="l" rtl="0" fontAlgn="t"/>
            <a:endParaRPr lang="en-US" sz="2600" b="1" dirty="0" smtClean="0">
              <a:solidFill>
                <a:srgbClr val="002060"/>
              </a:solidFill>
              <a:effectLst>
                <a:outerShdw blurRad="38100" dist="38100" dir="2700000" algn="tl">
                  <a:srgbClr val="000000">
                    <a:alpha val="43137"/>
                  </a:srgbClr>
                </a:outerShdw>
              </a:effectLst>
            </a:endParaRPr>
          </a:p>
          <a:p>
            <a:pPr algn="l" rtl="0" fontAlgn="t"/>
            <a:endParaRPr lang="en-US" sz="2600" b="1" dirty="0" smtClean="0">
              <a:solidFill>
                <a:srgbClr val="002060"/>
              </a:solidFill>
              <a:effectLst>
                <a:outerShdw blurRad="38100" dist="38100" dir="2700000" algn="tl">
                  <a:srgbClr val="000000">
                    <a:alpha val="43137"/>
                  </a:srgbClr>
                </a:outerShdw>
              </a:effectLst>
            </a:endParaRPr>
          </a:p>
          <a:p>
            <a:pPr algn="l" rtl="0" fontAlgn="t"/>
            <a:r>
              <a:rPr lang="en-US" sz="2600" b="1" dirty="0" smtClean="0">
                <a:solidFill>
                  <a:srgbClr val="002060"/>
                </a:solidFill>
                <a:effectLst>
                  <a:outerShdw blurRad="38100" dist="38100" dir="2700000" algn="tl">
                    <a:srgbClr val="000000">
                      <a:alpha val="43137"/>
                    </a:srgbClr>
                  </a:outerShdw>
                </a:effectLst>
              </a:rPr>
              <a:t>support economic growth and prosperity and revitalization of the economic wheel. </a:t>
            </a:r>
          </a:p>
          <a:p>
            <a:pPr algn="l" rtl="0" fontAlgn="t"/>
            <a:r>
              <a:rPr lang="en-US" sz="2600" b="1" dirty="0" smtClean="0">
                <a:solidFill>
                  <a:srgbClr val="002060"/>
                </a:solidFill>
                <a:effectLst>
                  <a:outerShdw blurRad="38100" dist="38100" dir="2700000" algn="tl">
                    <a:srgbClr val="000000">
                      <a:alpha val="43137"/>
                    </a:srgbClr>
                  </a:outerShdw>
                </a:effectLst>
              </a:rPr>
              <a:t/>
            </a:r>
            <a:br>
              <a:rPr lang="en-US" sz="2600" b="1" dirty="0" smtClean="0">
                <a:solidFill>
                  <a:srgbClr val="002060"/>
                </a:solidFill>
                <a:effectLst>
                  <a:outerShdw blurRad="38100" dist="38100" dir="2700000" algn="tl">
                    <a:srgbClr val="000000">
                      <a:alpha val="43137"/>
                    </a:srgbClr>
                  </a:outerShdw>
                </a:effectLst>
              </a:rPr>
            </a:br>
            <a:r>
              <a:rPr lang="en-US" sz="2600" b="1" dirty="0" smtClean="0">
                <a:solidFill>
                  <a:srgbClr val="002060"/>
                </a:solidFill>
                <a:effectLst>
                  <a:outerShdw blurRad="38100" dist="38100" dir="2700000" algn="tl">
                    <a:srgbClr val="000000">
                      <a:alpha val="43137"/>
                    </a:srgbClr>
                  </a:outerShdw>
                </a:effectLst>
              </a:rPr>
              <a:t>Provide job opportunities and promote a policy to combat unemployment and the reduction of chronic poverty. </a:t>
            </a:r>
          </a:p>
          <a:p>
            <a:pPr algn="l" rtl="0" fontAlgn="t"/>
            <a:r>
              <a:rPr lang="en-US" sz="2600" b="1" dirty="0" smtClean="0">
                <a:solidFill>
                  <a:srgbClr val="002060"/>
                </a:solidFill>
                <a:effectLst>
                  <a:outerShdw blurRad="38100" dist="38100" dir="2700000" algn="tl">
                    <a:srgbClr val="000000">
                      <a:alpha val="43137"/>
                    </a:srgbClr>
                  </a:outerShdw>
                </a:effectLst>
              </a:rPr>
              <a:t/>
            </a:r>
            <a:br>
              <a:rPr lang="en-US" sz="2600" b="1" dirty="0" smtClean="0">
                <a:solidFill>
                  <a:srgbClr val="002060"/>
                </a:solidFill>
                <a:effectLst>
                  <a:outerShdw blurRad="38100" dist="38100" dir="2700000" algn="tl">
                    <a:srgbClr val="000000">
                      <a:alpha val="43137"/>
                    </a:srgbClr>
                  </a:outerShdw>
                </a:effectLst>
              </a:rPr>
            </a:br>
            <a:r>
              <a:rPr lang="en-US" sz="2600" b="1" dirty="0" smtClean="0">
                <a:solidFill>
                  <a:srgbClr val="002060"/>
                </a:solidFill>
                <a:effectLst>
                  <a:outerShdw blurRad="38100" dist="38100" dir="2700000" algn="tl">
                    <a:srgbClr val="000000">
                      <a:alpha val="43137"/>
                    </a:srgbClr>
                  </a:outerShdw>
                </a:effectLst>
              </a:rPr>
              <a:t>doubling the value added of the industrial gross domestic product. </a:t>
            </a:r>
          </a:p>
          <a:p>
            <a:pPr algn="l" rtl="0" fontAlgn="t"/>
            <a:r>
              <a:rPr lang="en-US" sz="2600" b="1" dirty="0" smtClean="0">
                <a:solidFill>
                  <a:srgbClr val="002060"/>
                </a:solidFill>
                <a:effectLst>
                  <a:outerShdw blurRad="38100" dist="38100" dir="2700000" algn="tl">
                    <a:srgbClr val="000000">
                      <a:alpha val="43137"/>
                    </a:srgbClr>
                  </a:outerShdw>
                </a:effectLst>
              </a:rPr>
              <a:t/>
            </a:r>
            <a:br>
              <a:rPr lang="en-US" sz="2600" b="1" dirty="0" smtClean="0">
                <a:solidFill>
                  <a:srgbClr val="002060"/>
                </a:solidFill>
                <a:effectLst>
                  <a:outerShdw blurRad="38100" dist="38100" dir="2700000" algn="tl">
                    <a:srgbClr val="000000">
                      <a:alpha val="43137"/>
                    </a:srgbClr>
                  </a:outerShdw>
                </a:effectLst>
              </a:rPr>
            </a:br>
            <a:r>
              <a:rPr lang="en-US" sz="2600" b="1" dirty="0" smtClean="0">
                <a:solidFill>
                  <a:srgbClr val="002060"/>
                </a:solidFill>
                <a:effectLst>
                  <a:outerShdw blurRad="38100" dist="38100" dir="2700000" algn="tl">
                    <a:srgbClr val="000000">
                      <a:alpha val="43137"/>
                    </a:srgbClr>
                  </a:outerShdw>
                </a:effectLst>
              </a:rPr>
              <a:t> configure the forward and backward linkages to the private sector through the large network of supply, distribution, maintenance and supply services to these projects. </a:t>
            </a:r>
          </a:p>
          <a:p>
            <a:pPr algn="l" rtl="0" fontAlgn="t"/>
            <a:r>
              <a:rPr lang="en-US" sz="2600" b="1" dirty="0" smtClean="0">
                <a:solidFill>
                  <a:srgbClr val="002060"/>
                </a:solidFill>
                <a:effectLst>
                  <a:outerShdw blurRad="38100" dist="38100" dir="2700000" algn="tl">
                    <a:srgbClr val="000000">
                      <a:alpha val="43137"/>
                    </a:srgbClr>
                  </a:outerShdw>
                </a:effectLst>
              </a:rPr>
              <a:t/>
            </a:r>
            <a:br>
              <a:rPr lang="en-US" sz="2600" b="1" dirty="0" smtClean="0">
                <a:solidFill>
                  <a:srgbClr val="002060"/>
                </a:solidFill>
                <a:effectLst>
                  <a:outerShdw blurRad="38100" dist="38100" dir="2700000" algn="tl">
                    <a:srgbClr val="000000">
                      <a:alpha val="43137"/>
                    </a:srgbClr>
                  </a:outerShdw>
                </a:effectLst>
              </a:rPr>
            </a:br>
            <a:r>
              <a:rPr lang="en-US" sz="2600" b="1" dirty="0" smtClean="0">
                <a:solidFill>
                  <a:srgbClr val="002060"/>
                </a:solidFill>
                <a:effectLst>
                  <a:outerShdw blurRad="38100" dist="38100" dir="2700000" algn="tl">
                    <a:srgbClr val="000000">
                      <a:alpha val="43137"/>
                    </a:srgbClr>
                  </a:outerShdw>
                </a:effectLst>
              </a:rPr>
              <a:t> Attracting foreign investment and the exploitation of available resources and enhance the competitiveness and the development of human resources and technology. </a:t>
            </a:r>
          </a:p>
          <a:p>
            <a:pPr algn="l" rtl="0" fontAlgn="t"/>
            <a:r>
              <a:rPr lang="en-US" sz="2600" b="1" dirty="0" smtClean="0">
                <a:solidFill>
                  <a:srgbClr val="002060"/>
                </a:solidFill>
                <a:effectLst>
                  <a:outerShdw blurRad="38100" dist="38100" dir="2700000" algn="tl">
                    <a:srgbClr val="000000">
                      <a:alpha val="43137"/>
                    </a:srgbClr>
                  </a:outerShdw>
                </a:effectLst>
              </a:rPr>
              <a:t>its ability to create a competitive and productive communities by working to deepen capital formation through the lines and exchange  link networks that work to deepen the value added generated by these industries. </a:t>
            </a:r>
            <a:r>
              <a:rPr lang="en-US" sz="2600" dirty="0" smtClean="0">
                <a:solidFill>
                  <a:srgbClr val="002060"/>
                </a:solidFill>
              </a:rPr>
              <a:t/>
            </a:r>
            <a:br>
              <a:rPr lang="en-US" sz="2600" dirty="0" smtClean="0">
                <a:solidFill>
                  <a:srgbClr val="002060"/>
                </a:solidFill>
              </a:rPr>
            </a:br>
            <a:endParaRPr lang="en-US" sz="2600" dirty="0" smtClean="0">
              <a:solidFill>
                <a:srgbClr val="002060"/>
              </a:solidFill>
            </a:endParaRPr>
          </a:p>
          <a:p>
            <a:pPr algn="l" rtl="0"/>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additive="base">
                                        <p:cTn id="30"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pPr algn="justLow"/>
            <a:r>
              <a:rPr lang="ar-SA" dirty="0" smtClean="0">
                <a:effectLst>
                  <a:outerShdw blurRad="38100" dist="38100" dir="2700000" algn="tl">
                    <a:srgbClr val="000000">
                      <a:alpha val="43137"/>
                    </a:srgbClr>
                  </a:outerShdw>
                </a:effectLst>
              </a:rPr>
              <a:t>في نهاية عصر الاقتصاد الموجه والشركات الحكومية الكبرى باتت المشروعات الصغيرة والمتوسطة تلعب دوراً محورياً وتتكامل افقياً وعمودياً فيما بينها لتشكل مشروعات صناعية تعاونية ولكون العراق يشهد الآن تغييرات كبرى في الاتجاهات الاقتصادية وخاصة في القطاع الصناعي من تبني وتشجيع الصناعات الكبرى والتي يديرها القطاع العام بتمويل من موارد الريع النفطي الى تشجيع الصناعات الصغيرة والمتوسطة والتحول الى اقتصاد السوق مرتبطاً بالاصلاح الاقتصادي لذا يتطلب مجموعة من الآليات لتنمية وتطوير هذه الصناعات الصغيرة والمتوسطة</a:t>
            </a:r>
            <a:r>
              <a:rPr lang="en-US" dirty="0" smtClean="0">
                <a:effectLst>
                  <a:outerShdw blurRad="38100" dist="38100" dir="2700000" algn="tl">
                    <a:srgbClr val="000000">
                      <a:alpha val="43137"/>
                    </a:srgbClr>
                  </a:outerShdw>
                </a:effectLst>
              </a:rPr>
              <a:t>.</a:t>
            </a:r>
            <a:endParaRPr lang="ar-SA" dirty="0" smtClean="0">
              <a:effectLst>
                <a:outerShdw blurRad="38100" dist="38100" dir="2700000" algn="tl">
                  <a:srgbClr val="000000">
                    <a:alpha val="43137"/>
                  </a:srgbClr>
                </a:outerShdw>
              </a:effectLst>
            </a:endParaRPr>
          </a:p>
          <a:p>
            <a:pPr algn="justLow">
              <a:buNone/>
            </a:pPr>
            <a:r>
              <a:rPr lang="ar-SA" dirty="0" smtClean="0">
                <a:effectLst>
                  <a:outerShdw blurRad="38100" dist="38100" dir="2700000" algn="tl">
                    <a:srgbClr val="000000">
                      <a:alpha val="43137"/>
                    </a:srgbClr>
                  </a:outerShdw>
                </a:effectLst>
              </a:rPr>
              <a:t>(التمويل، تحفيز عمليات البحث العلمي والتطبيقي ، التدريب ، الادارة، التسويق ، الاعفاء الضرائبي، الحماية من الافلاس، نظام الشركات التعاونية).</a:t>
            </a:r>
          </a:p>
          <a:p>
            <a:pPr algn="justLow">
              <a:buNone/>
            </a:pPr>
            <a:endParaRPr lang="en-US" dirty="0" smtClean="0">
              <a:effectLst>
                <a:outerShdw blurRad="38100" dist="38100" dir="2700000" algn="tl">
                  <a:srgbClr val="000000">
                    <a:alpha val="43137"/>
                  </a:srgbClr>
                </a:outerShdw>
              </a:effectLst>
            </a:endParaRPr>
          </a:p>
          <a:p>
            <a:pPr>
              <a:buNone/>
            </a:pPr>
            <a:endParaRPr lang="ar-IQ" dirty="0"/>
          </a:p>
        </p:txBody>
      </p:sp>
      <p:sp>
        <p:nvSpPr>
          <p:cNvPr id="4" name="Title 3"/>
          <p:cNvSpPr>
            <a:spLocks noGrp="1"/>
          </p:cNvSpPr>
          <p:nvPr>
            <p:ph type="title"/>
          </p:nvPr>
        </p:nvSpPr>
        <p:spPr/>
        <p:txBody>
          <a:bodyPr/>
          <a:lstStyle/>
          <a:p>
            <a:r>
              <a:rPr lang="ar-SA" b="1" i="1" u="sng" dirty="0" smtClean="0">
                <a:solidFill>
                  <a:srgbClr val="7030A0"/>
                </a:solidFill>
              </a:rPr>
              <a:t>ستراتيجية تطوير الصناعات الصغيرة والمتوسطة في العراق</a:t>
            </a:r>
            <a:endParaRPr lang="ar-IQ"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7"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14290"/>
            <a:ext cx="8534400" cy="773262"/>
          </a:xfrm>
        </p:spPr>
        <p:txBody>
          <a:bodyPr>
            <a:normAutofit fontScale="90000"/>
          </a:bodyPr>
          <a:lstStyle/>
          <a:p>
            <a:pPr rtl="0"/>
            <a:r>
              <a:rPr lang="en-US" sz="2400" dirty="0" smtClean="0">
                <a:solidFill>
                  <a:srgbClr val="7030A0"/>
                </a:solidFill>
                <a:effectLst>
                  <a:outerShdw blurRad="38100" dist="38100" dir="2700000" algn="tl">
                    <a:srgbClr val="000000">
                      <a:alpha val="43137"/>
                    </a:srgbClr>
                  </a:outerShdw>
                </a:effectLst>
              </a:rPr>
              <a:t>Strategic development of small and medium industries in Iraq</a:t>
            </a:r>
            <a:r>
              <a:rPr lang="en-US" sz="2400" dirty="0" smtClean="0"/>
              <a:t/>
            </a:r>
            <a:br>
              <a:rPr lang="en-US" sz="2400" dirty="0" smtClean="0"/>
            </a:br>
            <a:endParaRPr lang="ar-IQ" sz="2400" dirty="0">
              <a:solidFill>
                <a:srgbClr val="7030A0"/>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a:bodyPr>
          <a:lstStyle/>
          <a:p>
            <a:pPr algn="justLow" rtl="0" fontAlgn="t"/>
            <a:r>
              <a:rPr lang="en-US" sz="2000" dirty="0" smtClean="0">
                <a:effectLst>
                  <a:outerShdw blurRad="38100" dist="38100" dir="2700000" algn="tl">
                    <a:srgbClr val="000000">
                      <a:alpha val="43137"/>
                    </a:srgbClr>
                  </a:outerShdw>
                </a:effectLst>
              </a:rPr>
              <a:t>At the end of the era of planned economy and big government companies, the small and medium enterprises play a key role   and integrated horizontally and vertically to form new cooperative  industrial projects, and the fact that Iraq is witnessing major changes in economic trends, especially in the industrial sector of the adoption and promotion of major industries and administered by the public sector with funding from the resources rent oil to encourage small and medium industries and the transition to a market economy is linked to economic reform therefore requires a set of mechanisms for the development of these small and medium industries.</a:t>
            </a:r>
          </a:p>
          <a:p>
            <a:pPr algn="l" rtl="0" fontAlgn="t">
              <a:buNone/>
            </a:pPr>
            <a:r>
              <a:rPr lang="en-US" sz="2000" dirty="0" smtClean="0">
                <a:effectLst>
                  <a:outerShdw blurRad="38100" dist="38100" dir="2700000" algn="tl">
                    <a:srgbClr val="000000">
                      <a:alpha val="43137"/>
                    </a:srgbClr>
                  </a:outerShdw>
                </a:effectLst>
              </a:rPr>
              <a:t>       ( Funding, Stimulation of scientific and applied research, Training, Administration: To provide a healthy atmosphere, Marketing, Tax exemption, Bankruptcy protection, System of cooperative enterprises).</a:t>
            </a:r>
          </a:p>
          <a:p>
            <a:pPr algn="justLow" rtl="0" fontAlgn="t">
              <a:buNone/>
            </a:pPr>
            <a:endParaRPr lang="en-US" sz="2000" dirty="0" smtClean="0"/>
          </a:p>
          <a:p>
            <a:pPr algn="justLow" rtl="0" fontAlgn="t"/>
            <a:endParaRPr lang="en-US" sz="2000" dirty="0" smtClean="0"/>
          </a:p>
          <a:p>
            <a:pPr algn="justLow" rtl="0" fontAlgn="t"/>
            <a:endParaRPr lang="en-US" sz="2000" dirty="0" smtClean="0">
              <a:effectLst>
                <a:outerShdw blurRad="38100" dist="38100" dir="2700000" algn="tl">
                  <a:srgbClr val="000000">
                    <a:alpha val="43137"/>
                  </a:srgbClr>
                </a:outerShdw>
              </a:effectLst>
            </a:endParaRPr>
          </a:p>
          <a:p>
            <a:pPr algn="l" rtl="0" fontAlgn="t"/>
            <a:endParaRPr lang="en-US" dirty="0" smtClean="0"/>
          </a:p>
          <a:p>
            <a:pPr algn="l" rtl="0"/>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113</TotalTime>
  <Words>540</Words>
  <Application>Microsoft Office PowerPoint</Application>
  <PresentationFormat>On-screen Show (4:3)</PresentationFormat>
  <Paragraphs>32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Civic</vt:lpstr>
      <vt:lpstr>  تطوير الصناعات الصغيرة والمتوسطة في العراق </vt:lpstr>
      <vt:lpstr>Slide 2</vt:lpstr>
      <vt:lpstr>أهمية قطاع الصناعة الصغيرة والمتوسطة تكمن في تحقيق:-</vt:lpstr>
      <vt:lpstr>The importance of the industrial sector of small and medium  lies in to achieve the followings: -  </vt:lpstr>
      <vt:lpstr>ستراتيجية تطوير الصناعات الصغيرة والمتوسطة في العراق</vt:lpstr>
      <vt:lpstr>Strategic development of small and medium industries in Iraq </vt:lpstr>
    </vt:vector>
  </TitlesOfParts>
  <Company>trade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magazin</dc:creator>
  <cp:lastModifiedBy>magazin</cp:lastModifiedBy>
  <cp:revision>15</cp:revision>
  <dcterms:created xsi:type="dcterms:W3CDTF">2011-03-06T07:28:19Z</dcterms:created>
  <dcterms:modified xsi:type="dcterms:W3CDTF">2011-03-06T10:33:32Z</dcterms:modified>
</cp:coreProperties>
</file>